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ED1"/>
    <a:srgbClr val="2379BF"/>
    <a:srgbClr val="1D7AC1"/>
    <a:srgbClr val="94B6D2"/>
    <a:srgbClr val="98C8ED"/>
    <a:srgbClr val="1C85D8"/>
    <a:srgbClr val="CC00CC"/>
    <a:srgbClr val="669900"/>
    <a:srgbClr val="FF3300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06" d="100"/>
          <a:sy n="106" d="100"/>
        </p:scale>
        <p:origin x="86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BAC8E3-B278-4CD3-A8AC-9CD60D31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61" y="2060848"/>
            <a:ext cx="2868051" cy="2062194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47488"/>
            <a:ext cx="407630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403943" y="2924944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734875" y="3372609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012160" y="3579795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C91444-C29F-460D-8B7D-B8C946B2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89" y="1788069"/>
            <a:ext cx="2476565" cy="2242516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119" y="2645227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95159" y="3948673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822" y="3072286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12160" y="3628229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2200" y="2940561"/>
            <a:ext cx="1440160" cy="272415"/>
          </a:xfrm>
          <a:prstGeom prst="wedgeRoundRectCallout">
            <a:avLst>
              <a:gd name="adj1" fmla="val -82653"/>
              <a:gd name="adj2" fmla="val 1627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4584B2-6ECE-4D12-B11F-714B767C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569588"/>
            <a:ext cx="2934155" cy="2443588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628800"/>
            <a:ext cx="4355976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ADE8F8-AA8E-4352-9835-FDC70724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19" y="1865544"/>
            <a:ext cx="2206266" cy="352506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4370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콘텐트를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DC9231-8CD0-4DCF-815E-10673C55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81" y="1956727"/>
            <a:ext cx="2466352" cy="29966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556792"/>
            <a:ext cx="446449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인라인 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771800" y="2889848"/>
            <a:ext cx="1512168" cy="332587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1000" dirty="0"/>
              <a:t>배경색을 파란색으로 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8122" y="2773799"/>
            <a:ext cx="616347" cy="272415"/>
          </a:xfrm>
          <a:prstGeom prst="wedgeRoundRectCallout">
            <a:avLst>
              <a:gd name="adj1" fmla="val -46069"/>
              <a:gd name="adj2" fmla="val 79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547941" y="4188336"/>
            <a:ext cx="688355" cy="225136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b="1" dirty="0">
                <a:solidFill>
                  <a:srgbClr val="0070C0"/>
                </a:solidFill>
              </a:rPr>
              <a:t>charset </a:t>
            </a:r>
            <a:r>
              <a:rPr lang="ko-KR" altLang="en-US" b="1" dirty="0">
                <a:solidFill>
                  <a:srgbClr val="0070C0"/>
                </a:solidFill>
              </a:rPr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</a:t>
            </a:r>
            <a:r>
              <a:rPr lang="en-US" altLang="ko-KR" b="1" dirty="0" err="1"/>
              <a:t>utf</a:t>
            </a:r>
            <a:r>
              <a:rPr lang="en-US" altLang="ko-KR" b="1" dirty="0"/>
              <a:t>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웹 페이지를 만드는 기초적인 </a:t>
            </a:r>
            <a:r>
              <a:rPr lang="en-US" altLang="ko-KR" dirty="0"/>
              <a:t>HTML </a:t>
            </a:r>
            <a:r>
              <a:rPr lang="ko-KR" altLang="en-US" dirty="0"/>
              <a:t>태그들을 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만들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하이퍼링크를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인라인</a:t>
            </a:r>
            <a:r>
              <a:rPr lang="ko-KR" altLang="en-US" dirty="0"/>
              <a:t> 프레임을 사용하여 웹 페이지에 다른 웹</a:t>
            </a:r>
            <a:r>
              <a:rPr lang="en-US" altLang="ko-KR" dirty="0"/>
              <a:t>	 </a:t>
            </a:r>
            <a:r>
              <a:rPr lang="ko-KR" altLang="en-US" dirty="0"/>
              <a:t>페이지를 내장할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오디오 비디오를 웹 페이지에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1444472"/>
            <a:ext cx="612068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err="1"/>
              <a:t>t1.kakaocdn.net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kakaocorp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kakaocorp</a:t>
            </a:r>
            <a:r>
              <a:rPr lang="en-US" altLang="ko-KR" sz="1200" b="1" dirty="0"/>
              <a:t>/admin</a:t>
            </a:r>
          </a:p>
          <a:p>
            <a:pPr defTabSz="180000"/>
            <a:r>
              <a:rPr lang="en-US" altLang="ko-KR" sz="1200" b="1" dirty="0"/>
              <a:t>/service/</a:t>
            </a:r>
            <a:r>
              <a:rPr lang="en-US" altLang="ko-KR" sz="1200" b="1" dirty="0" err="1"/>
              <a:t>453a624d017900001.png</a:t>
            </a:r>
            <a:r>
              <a:rPr lang="en-US" altLang="ko-KR" sz="1200" b="1" dirty="0"/>
              <a:t>" </a:t>
            </a:r>
          </a:p>
          <a:p>
            <a:pPr defTabSz="180000"/>
            <a:r>
              <a:rPr lang="en-US" altLang="ko-KR" sz="1200" dirty="0"/>
              <a:t>		 alt="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8AD18F-B6B0-4628-ABB2-2EE643380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15" y="2226298"/>
            <a:ext cx="3364781" cy="34163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95345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엘비스와 </a:t>
            </a:r>
            <a:r>
              <a:rPr lang="ko-KR" altLang="en-US" sz="1000" dirty="0" err="1"/>
              <a:t>황기태의</a:t>
            </a:r>
            <a:r>
              <a:rPr lang="ko-KR" altLang="en-US" sz="1000" dirty="0"/>
              <a:t> 이미지 파일의 경로명은 </a:t>
            </a:r>
            <a:r>
              <a:rPr lang="en-US" altLang="ko-KR" sz="1000" dirty="0"/>
              <a:t>media/</a:t>
            </a:r>
            <a:r>
              <a:rPr lang="en-US" altLang="ko-KR" sz="1000" dirty="0" err="1"/>
              <a:t>Elvis1.jpg</a:t>
            </a:r>
            <a:r>
              <a:rPr lang="ko-KR" altLang="en-US" sz="1000" dirty="0"/>
              <a:t>와 </a:t>
            </a:r>
            <a:r>
              <a:rPr lang="en-US" altLang="ko-KR" sz="1000" dirty="0"/>
              <a:t>media/</a:t>
            </a:r>
            <a:r>
              <a:rPr lang="en-US" altLang="ko-KR" sz="1000" dirty="0" err="1"/>
              <a:t>kitae.jpg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  <a:r>
              <a:rPr lang="ko-KR" altLang="en-US" sz="1000" dirty="0"/>
              <a:t> 상대 경로명을 사용하고 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b="1" dirty="0"/>
              <a:t>이미지 파일은 </a:t>
            </a:r>
            <a:r>
              <a:rPr lang="en-US" altLang="ko-KR" sz="1000" b="1" dirty="0"/>
              <a:t>HTML </a:t>
            </a:r>
            <a:r>
              <a:rPr lang="ko-KR" altLang="en-US" sz="1000" b="1" dirty="0"/>
              <a:t>파일이 있는 경로 아래 </a:t>
            </a:r>
            <a:r>
              <a:rPr lang="en-US" altLang="ko-KR" sz="1000" b="1" dirty="0"/>
              <a:t>media </a:t>
            </a:r>
            <a:r>
              <a:rPr lang="ko-KR" altLang="en-US" sz="1000" b="1" dirty="0"/>
              <a:t>폴더를 만들고 그 곳에 두면 된다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5647040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4368" y="5782286"/>
            <a:ext cx="1152128" cy="612934"/>
          </a:xfrm>
          <a:prstGeom prst="wedgeRoundRectCallout">
            <a:avLst>
              <a:gd name="adj1" fmla="val 12270"/>
              <a:gd name="adj2" fmla="val -1124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카카오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7944" y="29522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216614"/>
            <a:ext cx="1637868" cy="500418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404664"/>
            <a:ext cx="7885939" cy="3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B4CA67-E7FF-4283-BE10-3849B49BA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11064"/>
            <a:ext cx="2329768" cy="2398447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628800"/>
            <a:ext cx="410445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9982" y="3919650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2A36A8-B9A7-48B3-9BA8-E969FC62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73" y="2204863"/>
            <a:ext cx="2141042" cy="1908003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617762"/>
            <a:ext cx="360040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B3F76D-1FB4-4581-8848-08399B4F2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916832"/>
            <a:ext cx="2638766" cy="4024119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412776"/>
            <a:ext cx="373766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52931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01588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49662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28507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08917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097533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ED68F1-0ECD-41C4-9774-EF52D239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14" y="1988840"/>
            <a:ext cx="2966435" cy="3630481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12776"/>
            <a:ext cx="419419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03354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03354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바닥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은</a:t>
            </a:r>
            <a:r>
              <a:rPr lang="en-US" altLang="ko-KR" sz="1050" kern="0" dirty="0" smtClean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내에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092280" y="2567563"/>
            <a:ext cx="386710" cy="226824"/>
          </a:xfrm>
          <a:prstGeom prst="roundRect">
            <a:avLst>
              <a:gd name="adj" fmla="val 45071"/>
            </a:avLst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71842" y="3163817"/>
            <a:ext cx="386710" cy="226824"/>
          </a:xfrm>
          <a:prstGeom prst="roundRect">
            <a:avLst>
              <a:gd name="adj" fmla="val 45071"/>
            </a:avLst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A54CDA-B54D-4CC1-8546-EE49CBC8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63" y="2373382"/>
            <a:ext cx="2253789" cy="312107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12776"/>
            <a:ext cx="54715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3140968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3068960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en-US" altLang="ko-KR" sz="1000" dirty="0" err="1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나타내는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것이 바람직함</a:t>
            </a:r>
            <a:r>
              <a:rPr lang="en-US" altLang="ko-KR" sz="1000" dirty="0">
                <a:solidFill>
                  <a:schemeClr val="tx1"/>
                </a:solidFill>
              </a:rPr>
              <a:t>(5</a:t>
            </a:r>
            <a:r>
              <a:rPr lang="ko-KR" altLang="en-US" sz="1000" dirty="0">
                <a:solidFill>
                  <a:schemeClr val="tx1"/>
                </a:solidFill>
              </a:rPr>
              <a:t>장 </a:t>
            </a: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절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참고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A2A2106-7C75-44F2-ABF0-6055A06BE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6" y="2453632"/>
            <a:ext cx="3099099" cy="257138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628800"/>
            <a:ext cx="439248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63785"/>
            <a:ext cx="2808312" cy="307005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 err="1"/>
              <a:t>CSS3</a:t>
            </a:r>
            <a:r>
              <a:rPr lang="en-US" altLang="ko-KR" sz="900" dirty="0"/>
              <a:t>(5</a:t>
            </a:r>
            <a:r>
              <a:rPr lang="ko-KR" altLang="en-US" sz="900" dirty="0"/>
              <a:t>장 </a:t>
            </a:r>
            <a:r>
              <a:rPr lang="en-US" altLang="ko-KR" sz="900" dirty="0"/>
              <a:t>3</a:t>
            </a:r>
            <a:r>
              <a:rPr lang="ko-KR" altLang="en-US" sz="900" dirty="0"/>
              <a:t>절</a:t>
            </a:r>
            <a:r>
              <a:rPr lang="en-US" altLang="ko-KR" sz="900" dirty="0"/>
              <a:t>)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이미지들은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20459A-50A1-40A6-9E14-EED84D257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56" y="1674532"/>
            <a:ext cx="2363738" cy="3676333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12648" y="1412776"/>
            <a:ext cx="45720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210373" y="3256704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395928" y="3391434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6154678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E8A73-65E2-41D7-A5F3-11A72928F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43" y="4149080"/>
            <a:ext cx="1691741" cy="216909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78918" y="5214657"/>
            <a:ext cx="927720" cy="272415"/>
          </a:xfrm>
          <a:prstGeom prst="wedgeRoundRectCallout">
            <a:avLst>
              <a:gd name="adj1" fmla="val -24431"/>
              <a:gd name="adj2" fmla="val -8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 링크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57431"/>
            <a:ext cx="712879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FF3D33-A9DF-45BF-8566-E931D8A8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33056"/>
            <a:ext cx="3994930" cy="2734815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A27954-C6E4-4714-9FCE-A4C06237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93" y="4322099"/>
            <a:ext cx="3182652" cy="235694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149080"/>
            <a:ext cx="2191407" cy="1549813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87879" y="3933056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215253" y="203373"/>
            <a:ext cx="5724507" cy="6007491"/>
            <a:chOff x="2215253" y="203373"/>
            <a:chExt cx="5724507" cy="6007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D51524-8988-4F68-B786-FACE5A35C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76"/>
            <a:stretch/>
          </p:blipFill>
          <p:spPr>
            <a:xfrm>
              <a:off x="2838331" y="203373"/>
              <a:ext cx="4943327" cy="308161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6B8E465-10B2-47DF-BC9D-D507C21F9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57" b="-1"/>
            <a:stretch/>
          </p:blipFill>
          <p:spPr>
            <a:xfrm>
              <a:off x="2838330" y="3786043"/>
              <a:ext cx="4930651" cy="242482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233662" y="2105968"/>
              <a:ext cx="471640" cy="272415"/>
            </a:xfrm>
            <a:prstGeom prst="wedgeRoundRectCallout">
              <a:avLst>
                <a:gd name="adj1" fmla="val 97336"/>
                <a:gd name="adj2" fmla="val 1326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15253" y="3933056"/>
              <a:ext cx="477588" cy="272415"/>
            </a:xfrm>
            <a:prstGeom prst="wedgeRoundRectCallout">
              <a:avLst>
                <a:gd name="adj1" fmla="val 88690"/>
                <a:gd name="adj2" fmla="val -5125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앵커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4685677" y="2175080"/>
              <a:ext cx="2567051" cy="272415"/>
            </a:xfrm>
            <a:prstGeom prst="wedgeRoundRectCallout">
              <a:avLst>
                <a:gd name="adj1" fmla="val -77942"/>
                <a:gd name="adj2" fmla="val -20022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&lt;a </a:t>
              </a:r>
              <a:r>
                <a:rPr lang="en-US" altLang="ko-KR" sz="1000" b="1" dirty="0" err="1">
                  <a:solidFill>
                    <a:srgbClr val="C00000"/>
                  </a:solidFill>
                </a:rPr>
                <a:t>href</a:t>
              </a:r>
              <a:r>
                <a:rPr lang="en-US" altLang="ko-KR" sz="1000" b="1" dirty="0">
                  <a:solidFill>
                    <a:srgbClr val="C00000"/>
                  </a:solidFill>
                </a:rPr>
                <a:t>="#intro"</a:t>
              </a:r>
              <a:r>
                <a:rPr lang="en-US" altLang="ko-KR" sz="1000" dirty="0"/>
                <a:t>&gt;1 Introduction&lt;/a&gt;</a:t>
              </a:r>
              <a:endParaRPr lang="ko-KR" altLang="en-US" sz="10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821714" y="3262125"/>
              <a:ext cx="5118046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838330" y="3225684"/>
              <a:ext cx="4930650" cy="118600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44632" y="3697986"/>
              <a:ext cx="5195128" cy="106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851008" y="3703112"/>
              <a:ext cx="4930650" cy="118600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786608" y="2354069"/>
              <a:ext cx="179736" cy="1431974"/>
            </a:xfrm>
            <a:custGeom>
              <a:avLst/>
              <a:gdLst>
                <a:gd name="connsiteX0" fmla="*/ 415736 w 415736"/>
                <a:gd name="connsiteY0" fmla="*/ 0 h 1210733"/>
                <a:gd name="connsiteX1" fmla="*/ 9336 w 415736"/>
                <a:gd name="connsiteY1" fmla="*/ 448733 h 1210733"/>
                <a:gd name="connsiteX2" fmla="*/ 170203 w 415736"/>
                <a:gd name="connsiteY2" fmla="*/ 1210733 h 121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736" h="1210733">
                  <a:moveTo>
                    <a:pt x="415736" y="0"/>
                  </a:moveTo>
                  <a:cubicBezTo>
                    <a:pt x="232997" y="123472"/>
                    <a:pt x="50258" y="246944"/>
                    <a:pt x="9336" y="448733"/>
                  </a:cubicBezTo>
                  <a:cubicBezTo>
                    <a:pt x="-31586" y="650522"/>
                    <a:pt x="69308" y="930627"/>
                    <a:pt x="170203" y="1210733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4909922" y="3786043"/>
              <a:ext cx="2405424" cy="272415"/>
            </a:xfrm>
            <a:prstGeom prst="wedgeRoundRectCallout">
              <a:avLst>
                <a:gd name="adj1" fmla="val -78738"/>
                <a:gd name="adj2" fmla="val -19464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sz="1000" dirty="0"/>
                <a:t>&lt;h3 </a:t>
              </a:r>
              <a:r>
                <a:rPr lang="en-US" altLang="ko-KR" sz="1000" b="1" dirty="0">
                  <a:solidFill>
                    <a:srgbClr val="C00000"/>
                  </a:solidFill>
                </a:rPr>
                <a:t>id="intro"</a:t>
              </a:r>
              <a:r>
                <a:rPr lang="en-US" altLang="ko-KR" sz="1000" dirty="0"/>
                <a:t>&gt;1 Introduction&lt;/h3&gt;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5B95A4-5ABB-40DB-8B83-D1C1A11C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28" y="1483489"/>
            <a:ext cx="2645298" cy="290656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7937" y="2605981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390051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3" name="타원 12"/>
          <p:cNvSpPr/>
          <p:nvPr/>
        </p:nvSpPr>
        <p:spPr>
          <a:xfrm>
            <a:off x="5298149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67EB48-DEEE-43E3-A5D6-CD9F9DD0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39" y="3789040"/>
            <a:ext cx="2593175" cy="295067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5576" y="1340768"/>
            <a:ext cx="561662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42D5B7-80A4-4379-A1B5-7490C87A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39" y="4005064"/>
            <a:ext cx="5151098" cy="2739366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921402" y="5097668"/>
            <a:ext cx="2833210" cy="1286071"/>
            <a:chOff x="3923928" y="5033449"/>
            <a:chExt cx="2833210" cy="1286071"/>
          </a:xfrm>
        </p:grpSpPr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EAB0AE-86D7-4DD6-B5EF-85BA0946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892" y="1544698"/>
            <a:ext cx="3553548" cy="2443065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562465"/>
            <a:ext cx="43773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26876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530386"/>
            <a:ext cx="457200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942109" y="3520936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736177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13F9F4-4181-4346-9A1F-1D8507096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42" y="2358233"/>
            <a:ext cx="2062862" cy="187064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5" name="자유형 4"/>
          <p:cNvSpPr/>
          <p:nvPr/>
        </p:nvSpPr>
        <p:spPr>
          <a:xfrm>
            <a:off x="3199083" y="3631035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12776"/>
            <a:ext cx="604867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CF636-1B93-411C-BDA7-9AEC28FC2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5" y="3577863"/>
            <a:ext cx="4332215" cy="3044574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8" y="4861300"/>
            <a:ext cx="792088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699510" y="5133715"/>
            <a:ext cx="85147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E16EDD-1F7F-467E-91AF-2B13A8088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2" y="2798211"/>
            <a:ext cx="3087161" cy="3721510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307792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407113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32355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90810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85998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90765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46782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18689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461538"/>
            <a:ext cx="37190" cy="63198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1831261" y="396038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13990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45485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3777502" y="2416628"/>
            <a:ext cx="1768530" cy="1069455"/>
          </a:xfrm>
          <a:custGeom>
            <a:avLst/>
            <a:gdLst>
              <a:gd name="connsiteX0" fmla="*/ 1730828 w 1739142"/>
              <a:gd name="connsiteY0" fmla="*/ 0 h 1035698"/>
              <a:gd name="connsiteX1" fmla="*/ 1688841 w 1739142"/>
              <a:gd name="connsiteY1" fmla="*/ 144624 h 1035698"/>
              <a:gd name="connsiteX2" fmla="*/ 1348273 w 1739142"/>
              <a:gd name="connsiteY2" fmla="*/ 312575 h 1035698"/>
              <a:gd name="connsiteX3" fmla="*/ 639147 w 1739142"/>
              <a:gd name="connsiteY3" fmla="*/ 401216 h 1035698"/>
              <a:gd name="connsiteX4" fmla="*/ 289249 w 1739142"/>
              <a:gd name="connsiteY4" fmla="*/ 517849 h 1035698"/>
              <a:gd name="connsiteX5" fmla="*/ 55983 w 1739142"/>
              <a:gd name="connsiteY5" fmla="*/ 769775 h 1035698"/>
              <a:gd name="connsiteX6" fmla="*/ 0 w 1739142"/>
              <a:gd name="connsiteY6" fmla="*/ 1035698 h 103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142" h="1035698">
                <a:moveTo>
                  <a:pt x="1730828" y="0"/>
                </a:moveTo>
                <a:cubicBezTo>
                  <a:pt x="1741714" y="46264"/>
                  <a:pt x="1752600" y="92528"/>
                  <a:pt x="1688841" y="144624"/>
                </a:cubicBezTo>
                <a:cubicBezTo>
                  <a:pt x="1625082" y="196720"/>
                  <a:pt x="1523222" y="269810"/>
                  <a:pt x="1348273" y="312575"/>
                </a:cubicBezTo>
                <a:cubicBezTo>
                  <a:pt x="1173324" y="355340"/>
                  <a:pt x="815651" y="367004"/>
                  <a:pt x="639147" y="401216"/>
                </a:cubicBezTo>
                <a:cubicBezTo>
                  <a:pt x="462643" y="435428"/>
                  <a:pt x="386443" y="456423"/>
                  <a:pt x="289249" y="517849"/>
                </a:cubicBezTo>
                <a:cubicBezTo>
                  <a:pt x="192055" y="579275"/>
                  <a:pt x="104191" y="683467"/>
                  <a:pt x="55983" y="769775"/>
                </a:cubicBezTo>
                <a:cubicBezTo>
                  <a:pt x="7775" y="856083"/>
                  <a:pt x="3887" y="945890"/>
                  <a:pt x="0" y="103569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pPr defTabSz="180000"/>
            <a:r>
              <a:rPr lang="en-US" altLang="ko-KR" sz="1100" dirty="0"/>
              <a:t>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919115"/>
            <a:ext cx="519757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r>
              <a:rPr lang="en-US" altLang="ko-KR" sz="1100" dirty="0"/>
              <a:t>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8EC6E4-D022-4617-A3D0-DCF790608F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56" y="3112285"/>
            <a:ext cx="3634808" cy="303799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02645" y="3831444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4097917"/>
            <a:ext cx="1379917" cy="699235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2B3A91-9583-46F6-A8B9-8BFBC6022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88840"/>
            <a:ext cx="3126532" cy="1597250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596145"/>
            <a:ext cx="3511769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bear.mp4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width="320" height="240" controls&gt;&lt;/video&gt;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C786304-CA3C-49EF-88C8-2E849B74D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59" y="2055410"/>
            <a:ext cx="2409686" cy="2650656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55576" y="1862822"/>
            <a:ext cx="4117875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619ED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  <a:r>
              <a:rPr lang="en-US" altLang="ko-KR" sz="1200" b="1" dirty="0"/>
              <a:t>controls&gt;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>
            <a:off x="7308304" y="2965741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478877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643594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838963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246887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재생 버튼을 누르면 </a:t>
            </a:r>
            <a:r>
              <a:rPr lang="ko-KR" altLang="en-US" sz="1200" dirty="0"/>
              <a:t>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최신 브라우저에서는 보안의 이유로 </a:t>
            </a:r>
            <a:r>
              <a:rPr lang="en-US" altLang="ko-KR" sz="1400" dirty="0">
                <a:solidFill>
                  <a:srgbClr val="0070C0"/>
                </a:solidFill>
              </a:rPr>
              <a:t>&lt;audio&gt;</a:t>
            </a:r>
            <a:r>
              <a:rPr lang="ko-KR" altLang="en-US" sz="1400" dirty="0">
                <a:solidFill>
                  <a:srgbClr val="0070C0"/>
                </a:solidFill>
              </a:rPr>
              <a:t>와 </a:t>
            </a:r>
            <a:r>
              <a:rPr lang="en-US" altLang="ko-KR" sz="1400" dirty="0">
                <a:solidFill>
                  <a:srgbClr val="0070C0"/>
                </a:solidFill>
              </a:rPr>
              <a:t>&lt;video&gt; </a:t>
            </a:r>
            <a:r>
              <a:rPr lang="ko-KR" altLang="en-US" sz="1400" dirty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>
                <a:solidFill>
                  <a:srgbClr val="0070C0"/>
                </a:solidFill>
              </a:rPr>
              <a:t>autoplay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r>
              <a:rPr lang="ko-KR" altLang="en-US" sz="1400" dirty="0">
                <a:solidFill>
                  <a:srgbClr val="0070C0"/>
                </a:solidFill>
              </a:rPr>
              <a:t> 사용자가 브라우저 상에서 재생 버튼을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눌러야 작동한다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3434533" cy="2307832"/>
          </a:xfrm>
          <a:prstGeom prst="rect">
            <a:avLst/>
          </a:prstGeom>
          <a:ln w="6350">
            <a:solidFill>
              <a:srgbClr val="619ED1"/>
            </a:solidFill>
          </a:ln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0F7531-0B4F-430B-9970-0DA8B5ED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61" y="1875155"/>
            <a:ext cx="3012835" cy="3426053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1898172"/>
            <a:ext cx="2919097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394E741-88E7-47E4-9FE4-93325831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132856"/>
            <a:ext cx="2747044" cy="2090019"/>
          </a:xfrm>
          <a:prstGeom prst="rect">
            <a:avLst/>
          </a:prstGeom>
          <a:ln w="6350">
            <a:solidFill>
              <a:srgbClr val="1D7AC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16832"/>
            <a:ext cx="3096344" cy="2339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596336" y="3177865"/>
            <a:ext cx="466745" cy="272415"/>
          </a:xfrm>
          <a:prstGeom prst="wedgeRoundRectCallout">
            <a:avLst>
              <a:gd name="adj1" fmla="val -93345"/>
              <a:gd name="adj2" fmla="val -2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64879" y="4545501"/>
            <a:ext cx="2743691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 위에 마우스를 올리면 </a:t>
            </a:r>
            <a:r>
              <a:rPr lang="ko-KR" altLang="en-US" sz="1000" dirty="0" err="1" smtClean="0"/>
              <a:t>퉅립이</a:t>
            </a:r>
            <a:r>
              <a:rPr lang="ko-KR" altLang="en-US" sz="1000" dirty="0" smtClean="0"/>
              <a:t> 출력됨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6AF63A-93A7-498F-B001-CC662EB19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84" y="2228386"/>
            <a:ext cx="3129725" cy="2536438"/>
          </a:xfrm>
          <a:prstGeom prst="rect">
            <a:avLst/>
          </a:prstGeom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73111"/>
            <a:ext cx="4104456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1D7AC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804248" y="2924944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8135089" y="3444616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5" name="왼쪽 대괄호 14"/>
          <p:cNvSpPr/>
          <p:nvPr/>
        </p:nvSpPr>
        <p:spPr>
          <a:xfrm flipH="1">
            <a:off x="7884368" y="4180671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8135088" y="4221088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3410339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flipV="1">
            <a:off x="4352336" y="3717031"/>
            <a:ext cx="503952" cy="68935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449463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B652972F-EE24-4F98-BC1E-215D9BC07D7E}"/>
              </a:ext>
            </a:extLst>
          </p:cNvPr>
          <p:cNvSpPr/>
          <p:nvPr/>
        </p:nvSpPr>
        <p:spPr>
          <a:xfrm flipH="1">
            <a:off x="7884368" y="3429485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6587DFF-1C64-4165-A166-94EAC09A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08" y="1543224"/>
            <a:ext cx="3290574" cy="2461840"/>
          </a:xfrm>
          <a:prstGeom prst="rect">
            <a:avLst/>
          </a:prstGeom>
          <a:ln>
            <a:solidFill>
              <a:srgbClr val="98C8ED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556792"/>
            <a:ext cx="4172370" cy="2523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100" dirty="0"/>
              <a:t>"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881" y="2204864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‘&lt;‘</a:t>
            </a:r>
            <a:r>
              <a:rPr lang="ko-KR" altLang="en-US" sz="1000" dirty="0"/>
              <a:t>를 출력하기</a:t>
            </a:r>
            <a:endParaRPr lang="en-US" altLang="ko-KR" sz="1000" dirty="0"/>
          </a:p>
          <a:p>
            <a:r>
              <a:rPr lang="ko-KR" altLang="en-US" sz="1000" dirty="0"/>
              <a:t>위한 </a:t>
            </a:r>
            <a:r>
              <a:rPr lang="ko-KR" altLang="en-US" sz="1000" dirty="0" err="1"/>
              <a:t>엔터티</a:t>
            </a:r>
            <a:r>
              <a:rPr lang="ko-KR" altLang="en-US" sz="1000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13567</TotalTime>
  <Words>4288</Words>
  <Application>Microsoft Office PowerPoint</Application>
  <PresentationFormat>화면 슬라이드 쇼(4:3)</PresentationFormat>
  <Paragraphs>1017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HY나무L</vt:lpstr>
      <vt:lpstr>HY나무M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501</cp:revision>
  <dcterms:created xsi:type="dcterms:W3CDTF">2011-08-27T14:53:28Z</dcterms:created>
  <dcterms:modified xsi:type="dcterms:W3CDTF">2022-01-31T02:12:22Z</dcterms:modified>
</cp:coreProperties>
</file>